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12" r:id="rId2"/>
  </p:sldMasterIdLst>
  <p:notesMasterIdLst>
    <p:notesMasterId r:id="rId9"/>
  </p:notesMasterIdLst>
  <p:handoutMasterIdLst>
    <p:handoutMasterId r:id="rId10"/>
  </p:handoutMasterIdLst>
  <p:sldIdLst>
    <p:sldId id="256" r:id="rId3"/>
    <p:sldId id="269" r:id="rId4"/>
    <p:sldId id="273" r:id="rId5"/>
    <p:sldId id="275" r:id="rId6"/>
    <p:sldId id="276" r:id="rId7"/>
    <p:sldId id="277" r:id="rId8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3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45" autoAdjust="0"/>
    <p:restoredTop sz="86408" autoAdjust="0"/>
  </p:normalViewPr>
  <p:slideViewPr>
    <p:cSldViewPr>
      <p:cViewPr varScale="1">
        <p:scale>
          <a:sx n="75" d="100"/>
          <a:sy n="75" d="100"/>
        </p:scale>
        <p:origin x="-128" y="-376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124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1986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A74EB7-856E-45FD-83F0-5F7C6F3E4372}" type="datetimeFigureOut">
              <a:rPr lang="en-US"/>
              <a:t>2/22/14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86E15-F82A-4596-A46C-375C6D3981E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8308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B0E40-8125-41F8-BB6C-139D8D531A4F}" type="datetimeFigureOut">
              <a:rPr lang="en-US"/>
              <a:t>2/22/14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105DB2-FD3E-441D-8B7E-7AE83ECE27B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94720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block"/>
          <p:cNvSpPr/>
          <p:nvPr/>
        </p:nvSpPr>
        <p:spPr>
          <a:xfrm>
            <a:off x="1141413" y="1600200"/>
            <a:ext cx="9902952" cy="3276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top graphic"/>
          <p:cNvGrpSpPr/>
          <p:nvPr/>
        </p:nvGrpSpPr>
        <p:grpSpPr>
          <a:xfrm>
            <a:off x="1279" y="0"/>
            <a:ext cx="12188952" cy="429768"/>
            <a:chOff x="1279" y="0"/>
            <a:chExt cx="12188952" cy="429768"/>
          </a:xfrm>
        </p:grpSpPr>
        <p:sp>
          <p:nvSpPr>
            <p:cNvPr id="8" name="Rectangle 7"/>
            <p:cNvSpPr/>
            <p:nvPr/>
          </p:nvSpPr>
          <p:spPr>
            <a:xfrm>
              <a:off x="1279" y="0"/>
              <a:ext cx="12188952" cy="228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79" y="228600"/>
              <a:ext cx="12188952" cy="20116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279" y="306324"/>
              <a:ext cx="12188952" cy="457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23" name="bottom graphic"/>
          <p:cNvGrpSpPr/>
          <p:nvPr/>
        </p:nvGrpSpPr>
        <p:grpSpPr>
          <a:xfrm>
            <a:off x="0" y="6080760"/>
            <a:ext cx="12190231" cy="777240"/>
            <a:chOff x="0" y="6080760"/>
            <a:chExt cx="12190231" cy="777240"/>
          </a:xfrm>
        </p:grpSpPr>
        <p:sp>
          <p:nvSpPr>
            <p:cNvPr id="13" name="Rectangle 12"/>
            <p:cNvSpPr/>
            <p:nvPr/>
          </p:nvSpPr>
          <p:spPr>
            <a:xfrm>
              <a:off x="0" y="6217920"/>
              <a:ext cx="12188825" cy="64008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279" y="60807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279" y="6172200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029200"/>
            <a:ext cx="8229598" cy="83820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4" y="1905000"/>
            <a:ext cx="9143998" cy="2667000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6600">
                <a:solidFill>
                  <a:schemeClr val="bg1"/>
                </a:solidFill>
                <a:effectLst>
                  <a:outerShdw blurRad="889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2/22/14</a:t>
            </a:fld>
            <a:endParaRPr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4935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2/22/14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77828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94507" y="609600"/>
            <a:ext cx="1143001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2413" y="609600"/>
            <a:ext cx="7696198" cy="54102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2/22/14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032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2/22/14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0647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4876800"/>
            <a:ext cx="8229598" cy="114300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E36636D-D922-432D-A958-524484B5923D}" type="datetimeFigureOut">
              <a:rPr lang="en-US"/>
              <a:pPr/>
              <a:t>2/22/14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58729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4999"/>
            <a:ext cx="4435564" cy="408892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849" y="1904999"/>
            <a:ext cx="4435564" cy="408892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2/22/14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6067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828800"/>
            <a:ext cx="4419599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590801"/>
            <a:ext cx="4419599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6814" y="1828800"/>
            <a:ext cx="4419599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6814" y="2590801"/>
            <a:ext cx="4419599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2/22/14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6762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2/22/14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3199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bottom graphic"/>
          <p:cNvGrpSpPr/>
          <p:nvPr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Rectangle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2/22/14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0961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3214" y="1371600"/>
            <a:ext cx="3124200" cy="2057400"/>
          </a:xfrm>
        </p:spPr>
        <p:txBody>
          <a:bodyPr anchor="b">
            <a:normAutofit/>
          </a:bodyPr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1930" y="1293495"/>
            <a:ext cx="5577840" cy="40233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3214" y="3536829"/>
            <a:ext cx="3124200" cy="1797169"/>
          </a:xfrm>
        </p:spPr>
        <p:txBody>
          <a:bodyPr>
            <a:normAutofit/>
          </a:bodyPr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2/22/14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33866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3214" y="1371600"/>
            <a:ext cx="3124200" cy="2057400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00490" y="1202055"/>
            <a:ext cx="5760720" cy="4206240"/>
          </a:xfrm>
          <a:solidFill>
            <a:schemeClr val="bg1">
              <a:lumMod val="95000"/>
            </a:schemeClr>
          </a:solidFill>
        </p:spPr>
        <p:txBody>
          <a:bodyPr tIns="914400">
            <a:normAutofit/>
          </a:bodyPr>
          <a:lstStyle>
            <a:lvl1pPr marL="0" indent="0" algn="ctr">
              <a:spcBef>
                <a:spcPts val="0"/>
              </a:spcBef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3214" y="3536829"/>
            <a:ext cx="3124200" cy="1797171"/>
          </a:xfrm>
        </p:spPr>
        <p:txBody>
          <a:bodyPr>
            <a:normAutofit/>
          </a:bodyPr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2/22/14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6842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bottom graphic"/>
          <p:cNvGrpSpPr/>
          <p:nvPr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Rectangle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0" name="top graphic"/>
          <p:cNvGrpSpPr/>
          <p:nvPr/>
        </p:nvGrpSpPr>
        <p:grpSpPr>
          <a:xfrm>
            <a:off x="1279" y="0"/>
            <a:ext cx="12188952" cy="320040"/>
            <a:chOff x="1279" y="0"/>
            <a:chExt cx="12188952" cy="320040"/>
          </a:xfrm>
        </p:grpSpPr>
        <p:sp>
          <p:nvSpPr>
            <p:cNvPr id="11" name="Rectangle 10"/>
            <p:cNvSpPr/>
            <p:nvPr/>
          </p:nvSpPr>
          <p:spPr>
            <a:xfrm>
              <a:off x="1279" y="0"/>
              <a:ext cx="12188952" cy="17023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279" y="170234"/>
              <a:ext cx="12188952" cy="14980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279" y="231421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876" y="609600"/>
            <a:ext cx="9143538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876" y="1905000"/>
            <a:ext cx="9143538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4363" y="6516865"/>
            <a:ext cx="132762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8E36636D-D922-432D-A958-524484B5923D}" type="datetimeFigureOut">
              <a:rPr lang="en-US"/>
              <a:pPr/>
              <a:t>2/22/14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07498" y="6516865"/>
            <a:ext cx="606214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chemeClr val="bg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730094" y="6516865"/>
            <a:ext cx="93631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08845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SzPct val="100000"/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Promoting and Supporting People of Color in Business in Minnesota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tx2">
              <a:lumMod val="95000"/>
              <a:lumOff val="5000"/>
            </a:schemeClr>
          </a:solidFill>
        </p:spPr>
        <p:txBody>
          <a:bodyPr/>
          <a:lstStyle/>
          <a:p>
            <a:r>
              <a:rPr lang="en-US" dirty="0" smtClean="0"/>
              <a:t>POC MINNESOTA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Problem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state of Minnesot</a:t>
            </a:r>
            <a:r>
              <a:rPr lang="en-US" dirty="0" smtClean="0"/>
              <a:t>a is projecting growth in several racially  diverse areas of the population</a:t>
            </a:r>
          </a:p>
          <a:p>
            <a:r>
              <a:rPr lang="en-US" dirty="0" smtClean="0"/>
              <a:t>The state economy is missing an opportunity to leverage this growth to create new businesses and job opportunities targeted at this demographic</a:t>
            </a:r>
          </a:p>
          <a:p>
            <a:r>
              <a:rPr lang="en-US" dirty="0" smtClean="0"/>
              <a:t>The state doesn’t have a comprehensive resource to attract and retain the talents of these groups for economical 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06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Solution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531812" y="1828800"/>
            <a:ext cx="3810000" cy="4114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Develop new online tools for reaching </a:t>
            </a:r>
            <a:r>
              <a:rPr lang="en-US" dirty="0"/>
              <a:t>and encouraging the diversity of incoming population </a:t>
            </a:r>
            <a:endParaRPr lang="en-US" dirty="0" smtClean="0"/>
          </a:p>
          <a:p>
            <a:r>
              <a:rPr lang="en-US" dirty="0" smtClean="0"/>
              <a:t>Develop pipeline by </a:t>
            </a:r>
            <a:r>
              <a:rPr lang="en-US" dirty="0" smtClean="0"/>
              <a:t>matching constituents with economic </a:t>
            </a:r>
            <a:r>
              <a:rPr lang="en-US" dirty="0" smtClean="0"/>
              <a:t>development opportunities</a:t>
            </a:r>
            <a:endParaRPr lang="en-US" dirty="0" smtClean="0"/>
          </a:p>
          <a:p>
            <a:r>
              <a:rPr lang="en-US" dirty="0" smtClean="0"/>
              <a:t>Create and provide mentoring from resident entrepreneurs and business professional</a:t>
            </a:r>
            <a:endParaRPr lang="en-US" dirty="0"/>
          </a:p>
        </p:txBody>
      </p:sp>
      <p:pic>
        <p:nvPicPr>
          <p:cNvPr id="10" name="Picture 9" descr="140222-0002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599" y="1667900"/>
            <a:ext cx="7466013" cy="435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54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Work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eaLnBrk="1" latinLnBrk="0" hangingPunct="1"/>
            <a:r>
              <a:rPr lang="en-US" sz="2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Defined the business problem</a:t>
            </a:r>
            <a:endParaRPr lang="en-US" sz="2400" dirty="0" smtClean="0">
              <a:effectLst/>
            </a:endParaRPr>
          </a:p>
          <a:p>
            <a:r>
              <a:rPr lang="en-US" dirty="0" smtClean="0"/>
              <a:t>Developed an initial business model using a business model canvas</a:t>
            </a:r>
          </a:p>
          <a:p>
            <a:r>
              <a:rPr lang="en-US" dirty="0" smtClean="0"/>
              <a:t>Mapped out initial partners and resources</a:t>
            </a:r>
          </a:p>
          <a:p>
            <a:r>
              <a:rPr lang="en-US" dirty="0" smtClean="0"/>
              <a:t>Created a storyboard of the experience</a:t>
            </a:r>
          </a:p>
          <a:p>
            <a:r>
              <a:rPr lang="en-US" dirty="0" smtClean="0"/>
              <a:t>Collaborated with a diverse group of people from state and local government on refining the idea</a:t>
            </a:r>
          </a:p>
          <a:p>
            <a:r>
              <a:rPr lang="en-US" dirty="0" smtClean="0"/>
              <a:t>Built a mock-up to start shaping the customer experience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498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eaLnBrk="1" latinLnBrk="0" hangingPunct="1"/>
            <a:r>
              <a:rPr lang="en-US" sz="2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team used the population projections data from the Admin Minnesota site.</a:t>
            </a:r>
          </a:p>
          <a:p>
            <a:pPr rtl="0" eaLnBrk="1" latinLnBrk="0" hangingPunct="1"/>
            <a:r>
              <a:rPr lang="en-US" dirty="0" smtClean="0"/>
              <a:t>The focus was on the growth of each group to determine the mix of races by 2035</a:t>
            </a:r>
          </a:p>
          <a:p>
            <a:pPr rtl="0" eaLnBrk="1" latinLnBrk="0" hangingPunct="1"/>
            <a:r>
              <a:rPr lang="en-US" dirty="0" smtClean="0"/>
              <a:t>The business filling data was examined but the team found no use for this dataset</a:t>
            </a:r>
          </a:p>
          <a:p>
            <a:pPr rtl="0" eaLnBrk="1" latinLnBrk="0" hangingPunct="1"/>
            <a:r>
              <a:rPr lang="en-US" dirty="0" smtClean="0"/>
              <a:t>New datasets will be required to move the project forward i.e. access to contracting opportunities from the Office of the Secretary of State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630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Team Bios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rtl="0" eaLnBrk="1" latinLnBrk="0" hangingPunct="1">
              <a:buNone/>
            </a:pPr>
            <a:r>
              <a:rPr lang="en-US" sz="2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David Edgerton Jr.</a:t>
            </a:r>
          </a:p>
          <a:p>
            <a:r>
              <a:rPr lang="en-US" dirty="0" smtClean="0"/>
              <a:t>IT Strategic Business Partner, National Marrow Donor Program</a:t>
            </a:r>
          </a:p>
          <a:p>
            <a:r>
              <a:rPr lang="en-US" sz="2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Owner, </a:t>
            </a:r>
            <a:r>
              <a:rPr lang="en-US" sz="24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CelluWorks</a:t>
            </a:r>
            <a:r>
              <a:rPr lang="en-US" dirty="0" smtClean="0"/>
              <a:t>, LLC</a:t>
            </a:r>
          </a:p>
          <a:p>
            <a:r>
              <a:rPr lang="en-US" sz="2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MBA, University of Minnesota</a:t>
            </a:r>
          </a:p>
          <a:p>
            <a:r>
              <a:rPr lang="en-US" dirty="0" smtClean="0"/>
              <a:t>BSEE, North Carolina A&amp;T State University</a:t>
            </a:r>
            <a:endParaRPr lang="en-US" sz="24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4058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riped Border 16x9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Glow Edg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98000"/>
              </a:schemeClr>
            </a:duotone>
          </a:blip>
          <a:tile tx="0" ty="0" sx="100000" sy="100000" flip="none" algn="ctr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Glow Edg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Glow Edg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71C9EA2-3281-42E8-8199-7076EBA4928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Striped black border presentation (widescreen)</Template>
  <TotalTime>0</TotalTime>
  <Words>260</Words>
  <Application>Microsoft Macintosh PowerPoint</Application>
  <PresentationFormat>Custom</PresentationFormat>
  <Paragraphs>28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Striped Border 16x9</vt:lpstr>
      <vt:lpstr>POC MINNESOTA</vt:lpstr>
      <vt:lpstr>Problem</vt:lpstr>
      <vt:lpstr>Solution</vt:lpstr>
      <vt:lpstr>Work</vt:lpstr>
      <vt:lpstr>Data</vt:lpstr>
      <vt:lpstr>Team Bios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2014-02-22T20:37:05Z</dcterms:created>
  <dcterms:modified xsi:type="dcterms:W3CDTF">2014-02-22T21:43:53Z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TC028010989991</vt:lpwstr>
  </property>
</Properties>
</file>